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62db2c4c83_1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62db2c4c83_1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62db2c4c8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62db2c4c8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62db2c4c83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62db2c4c83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62db2c4c83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62db2c4c83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62db2c4c83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62db2c4c83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62db2c4c83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62db2c4c83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62db2c4c83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62db2c4c83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62db2c4c8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62db2c4c8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62db2c4c83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62db2c4c83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62db2c4c83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62db2c4c83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62db2c4c83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62db2c4c8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62d194f1f4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62d194f1f4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62db2c4c83_12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62db2c4c83_1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62db2c4c8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62db2c4c8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62db2c4c8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62db2c4c8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62db2c4c83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62db2c4c83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a263154bf3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a263154b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02375" y="867300"/>
            <a:ext cx="3838500" cy="26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02375" y="3707647"/>
            <a:ext cx="28053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764813" y="2500875"/>
            <a:ext cx="3130200" cy="12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" type="subTitle"/>
          </p:nvPr>
        </p:nvSpPr>
        <p:spPr>
          <a:xfrm>
            <a:off x="764838" y="3777350"/>
            <a:ext cx="31302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4" name="Google Shape;64;p11"/>
          <p:cNvSpPr txBox="1"/>
          <p:nvPr>
            <p:ph idx="2" type="subTitle"/>
          </p:nvPr>
        </p:nvSpPr>
        <p:spPr>
          <a:xfrm>
            <a:off x="5401387" y="3777350"/>
            <a:ext cx="31302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5" name="Google Shape;65;p11"/>
          <p:cNvSpPr txBox="1"/>
          <p:nvPr>
            <p:ph idx="3" type="title"/>
          </p:nvPr>
        </p:nvSpPr>
        <p:spPr>
          <a:xfrm>
            <a:off x="5401387" y="2500875"/>
            <a:ext cx="3130200" cy="12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/>
        </p:nvSpPr>
        <p:spPr>
          <a:xfrm>
            <a:off x="0" y="0"/>
            <a:ext cx="9144000" cy="2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hasCustomPrompt="1" type="title"/>
          </p:nvPr>
        </p:nvSpPr>
        <p:spPr>
          <a:xfrm>
            <a:off x="713225" y="788250"/>
            <a:ext cx="77175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69" name="Google Shape;69;p12"/>
          <p:cNvSpPr txBox="1"/>
          <p:nvPr>
            <p:ph idx="1" type="subTitle"/>
          </p:nvPr>
        </p:nvSpPr>
        <p:spPr>
          <a:xfrm>
            <a:off x="2039538" y="1886137"/>
            <a:ext cx="50742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1684013" y="2099150"/>
            <a:ext cx="1742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3" name="Google Shape;73;p13"/>
          <p:cNvSpPr txBox="1"/>
          <p:nvPr>
            <p:ph idx="2" type="subTitle"/>
          </p:nvPr>
        </p:nvSpPr>
        <p:spPr>
          <a:xfrm>
            <a:off x="1578713" y="1458600"/>
            <a:ext cx="19533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4" name="Google Shape;74;p13"/>
          <p:cNvSpPr txBox="1"/>
          <p:nvPr>
            <p:ph idx="3" type="subTitle"/>
          </p:nvPr>
        </p:nvSpPr>
        <p:spPr>
          <a:xfrm>
            <a:off x="4108938" y="2099150"/>
            <a:ext cx="1742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5" name="Google Shape;75;p13"/>
          <p:cNvSpPr txBox="1"/>
          <p:nvPr>
            <p:ph idx="4" type="subTitle"/>
          </p:nvPr>
        </p:nvSpPr>
        <p:spPr>
          <a:xfrm>
            <a:off x="4003638" y="1458650"/>
            <a:ext cx="19533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6" name="Google Shape;76;p13"/>
          <p:cNvSpPr txBox="1"/>
          <p:nvPr>
            <p:ph idx="5" type="subTitle"/>
          </p:nvPr>
        </p:nvSpPr>
        <p:spPr>
          <a:xfrm>
            <a:off x="6533863" y="2099150"/>
            <a:ext cx="1742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13"/>
          <p:cNvSpPr txBox="1"/>
          <p:nvPr>
            <p:ph idx="6" type="subTitle"/>
          </p:nvPr>
        </p:nvSpPr>
        <p:spPr>
          <a:xfrm>
            <a:off x="6428563" y="1458650"/>
            <a:ext cx="19533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>
            <a:off x="1075003" y="2073837"/>
            <a:ext cx="7151544" cy="2383938"/>
          </a:xfrm>
          <a:prstGeom prst="flowChartTerminator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4"/>
          <p:cNvSpPr txBox="1"/>
          <p:nvPr>
            <p:ph type="title"/>
          </p:nvPr>
        </p:nvSpPr>
        <p:spPr>
          <a:xfrm>
            <a:off x="2750863" y="3761075"/>
            <a:ext cx="3799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1" name="Google Shape;81;p14"/>
          <p:cNvSpPr txBox="1"/>
          <p:nvPr>
            <p:ph idx="1" type="subTitle"/>
          </p:nvPr>
        </p:nvSpPr>
        <p:spPr>
          <a:xfrm>
            <a:off x="1787550" y="2498075"/>
            <a:ext cx="5568900" cy="12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/>
          <p:nvPr/>
        </p:nvSpPr>
        <p:spPr>
          <a:xfrm>
            <a:off x="5991175" y="2663528"/>
            <a:ext cx="2439600" cy="19428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3316979" y="537175"/>
            <a:ext cx="2439600" cy="19428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5991175" y="537175"/>
            <a:ext cx="2439600" cy="19428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3316979" y="2663528"/>
            <a:ext cx="2439600" cy="1942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5"/>
          <p:cNvSpPr txBox="1"/>
          <p:nvPr>
            <p:ph type="title"/>
          </p:nvPr>
        </p:nvSpPr>
        <p:spPr>
          <a:xfrm>
            <a:off x="713225" y="1939438"/>
            <a:ext cx="2624400" cy="12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1" type="subTitle"/>
          </p:nvPr>
        </p:nvSpPr>
        <p:spPr>
          <a:xfrm>
            <a:off x="6100806" y="1724271"/>
            <a:ext cx="22203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9" name="Google Shape;89;p15"/>
          <p:cNvSpPr txBox="1"/>
          <p:nvPr>
            <p:ph idx="2" type="subTitle"/>
          </p:nvPr>
        </p:nvSpPr>
        <p:spPr>
          <a:xfrm>
            <a:off x="6032057" y="783100"/>
            <a:ext cx="2357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0" name="Google Shape;90;p15"/>
          <p:cNvSpPr txBox="1"/>
          <p:nvPr>
            <p:ph idx="3" type="subTitle"/>
          </p:nvPr>
        </p:nvSpPr>
        <p:spPr>
          <a:xfrm>
            <a:off x="3426610" y="3840861"/>
            <a:ext cx="22206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1" name="Google Shape;91;p15"/>
          <p:cNvSpPr txBox="1"/>
          <p:nvPr>
            <p:ph idx="4" type="subTitle"/>
          </p:nvPr>
        </p:nvSpPr>
        <p:spPr>
          <a:xfrm>
            <a:off x="3357849" y="2893140"/>
            <a:ext cx="2358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2" name="Google Shape;92;p15"/>
          <p:cNvSpPr txBox="1"/>
          <p:nvPr>
            <p:ph idx="5" type="subTitle"/>
          </p:nvPr>
        </p:nvSpPr>
        <p:spPr>
          <a:xfrm>
            <a:off x="6100816" y="3840861"/>
            <a:ext cx="22203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15"/>
          <p:cNvSpPr txBox="1"/>
          <p:nvPr>
            <p:ph idx="6" type="subTitle"/>
          </p:nvPr>
        </p:nvSpPr>
        <p:spPr>
          <a:xfrm>
            <a:off x="6032057" y="2893140"/>
            <a:ext cx="23577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4" name="Google Shape;94;p15"/>
          <p:cNvSpPr txBox="1"/>
          <p:nvPr>
            <p:ph idx="7" type="subTitle"/>
          </p:nvPr>
        </p:nvSpPr>
        <p:spPr>
          <a:xfrm>
            <a:off x="3426599" y="1724271"/>
            <a:ext cx="22206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5" name="Google Shape;95;p15"/>
          <p:cNvSpPr txBox="1"/>
          <p:nvPr>
            <p:ph idx="8" type="subTitle"/>
          </p:nvPr>
        </p:nvSpPr>
        <p:spPr>
          <a:xfrm>
            <a:off x="3357849" y="783100"/>
            <a:ext cx="2358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-column text left">
  <p:cSld name="CUSTOM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idx="1" type="subTitle"/>
          </p:nvPr>
        </p:nvSpPr>
        <p:spPr>
          <a:xfrm>
            <a:off x="713225" y="2103783"/>
            <a:ext cx="3723000" cy="12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713225" y="565375"/>
            <a:ext cx="3790800" cy="13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9" name="Google Shape;99;p16"/>
          <p:cNvSpPr/>
          <p:nvPr/>
        </p:nvSpPr>
        <p:spPr>
          <a:xfrm>
            <a:off x="-25" y="4934100"/>
            <a:ext cx="9144000" cy="209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-column text right">
  <p:cSld name="CUSTOM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idx="1" type="subTitle"/>
          </p:nvPr>
        </p:nvSpPr>
        <p:spPr>
          <a:xfrm>
            <a:off x="5502175" y="3355050"/>
            <a:ext cx="2928600" cy="9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2" name="Google Shape;102;p17"/>
          <p:cNvSpPr txBox="1"/>
          <p:nvPr>
            <p:ph type="title"/>
          </p:nvPr>
        </p:nvSpPr>
        <p:spPr>
          <a:xfrm>
            <a:off x="5003925" y="909325"/>
            <a:ext cx="34269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" name="Google Shape;103;p17"/>
          <p:cNvSpPr/>
          <p:nvPr/>
        </p:nvSpPr>
        <p:spPr>
          <a:xfrm>
            <a:off x="-25" y="4934100"/>
            <a:ext cx="9144000" cy="20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334300" y="563150"/>
            <a:ext cx="44754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" name="Google Shape;106;p18"/>
          <p:cNvSpPr txBox="1"/>
          <p:nvPr>
            <p:ph idx="1" type="subTitle"/>
          </p:nvPr>
        </p:nvSpPr>
        <p:spPr>
          <a:xfrm>
            <a:off x="2334675" y="2236925"/>
            <a:ext cx="44754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7" name="Google Shape;107;p18"/>
          <p:cNvSpPr txBox="1"/>
          <p:nvPr>
            <p:ph idx="2" type="subTitle"/>
          </p:nvPr>
        </p:nvSpPr>
        <p:spPr>
          <a:xfrm>
            <a:off x="2945550" y="1530900"/>
            <a:ext cx="3252900" cy="7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8" name="Google Shape;108;p18"/>
          <p:cNvSpPr txBox="1"/>
          <p:nvPr/>
        </p:nvSpPr>
        <p:spPr>
          <a:xfrm>
            <a:off x="1705775" y="3722550"/>
            <a:ext cx="5732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Freepik</a:t>
            </a:r>
            <a:r>
              <a:rPr b="1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and illustrations by</a:t>
            </a:r>
            <a:r>
              <a:rPr b="1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Stories</a:t>
            </a:r>
            <a:endParaRPr b="1" i="0" sz="12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8"/>
          <p:cNvSpPr/>
          <p:nvPr/>
        </p:nvSpPr>
        <p:spPr>
          <a:xfrm flipH="1">
            <a:off x="7669929" y="1707348"/>
            <a:ext cx="1013700" cy="675900"/>
          </a:xfrm>
          <a:prstGeom prst="wedgeRoundRectCallout">
            <a:avLst>
              <a:gd fmla="val -12417" name="adj1"/>
              <a:gd fmla="val 75161" name="adj2"/>
              <a:gd fmla="val 0" name="adj3"/>
            </a:avLst>
          </a:prstGeom>
          <a:noFill/>
          <a:ln cap="flat" cmpd="sng" w="95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7631290" y="2611349"/>
            <a:ext cx="563700" cy="376200"/>
          </a:xfrm>
          <a:prstGeom prst="wedgeRoundRectCallout">
            <a:avLst>
              <a:gd fmla="val -14431" name="adj1"/>
              <a:gd fmla="val 79287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8"/>
          <p:cNvSpPr/>
          <p:nvPr/>
        </p:nvSpPr>
        <p:spPr>
          <a:xfrm flipH="1">
            <a:off x="823197" y="2140897"/>
            <a:ext cx="920100" cy="613500"/>
          </a:xfrm>
          <a:prstGeom prst="wedgeRoundRectCallout">
            <a:avLst>
              <a:gd fmla="val -12417" name="adj1"/>
              <a:gd fmla="val 75161" name="adj2"/>
              <a:gd fmla="val 0" name="adj3"/>
            </a:avLst>
          </a:prstGeom>
          <a:noFill/>
          <a:ln cap="flat" cmpd="sng" w="95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460323" y="1464351"/>
            <a:ext cx="753600" cy="502800"/>
          </a:xfrm>
          <a:prstGeom prst="wedgeRoundRectCallout">
            <a:avLst>
              <a:gd fmla="val -14431" name="adj1"/>
              <a:gd fmla="val 79287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8"/>
          <p:cNvSpPr/>
          <p:nvPr/>
        </p:nvSpPr>
        <p:spPr>
          <a:xfrm>
            <a:off x="-25" y="4934100"/>
            <a:ext cx="9144000" cy="209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two columns 2">
  <p:cSld name="CUSTOM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713225" y="1294404"/>
            <a:ext cx="6499800" cy="28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2" type="body"/>
          </p:nvPr>
        </p:nvSpPr>
        <p:spPr>
          <a:xfrm>
            <a:off x="4741675" y="1380650"/>
            <a:ext cx="3689100" cy="28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1" name="Google Shape;121;p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7" name="Google Shape;127;p22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8" name="Google Shape;128;p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3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bg>
      <p:bgPr>
        <a:solidFill>
          <a:schemeClr val="accent4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5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3" name="Google Shape;143;p25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4" name="Google Shape;144;p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48" name="Google Shape;148;p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1098000" y="875375"/>
            <a:ext cx="3075900" cy="13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" name="Google Shape;16;p4"/>
          <p:cNvSpPr txBox="1"/>
          <p:nvPr>
            <p:ph idx="1" type="subTitle"/>
          </p:nvPr>
        </p:nvSpPr>
        <p:spPr>
          <a:xfrm>
            <a:off x="1098000" y="2205275"/>
            <a:ext cx="30759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" name="Google Shape;17;p4"/>
          <p:cNvSpPr/>
          <p:nvPr/>
        </p:nvSpPr>
        <p:spPr>
          <a:xfrm>
            <a:off x="0" y="4926300"/>
            <a:ext cx="9144000" cy="21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713225" y="2526750"/>
            <a:ext cx="2574600" cy="14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0" name="Google Shape;20;p5"/>
          <p:cNvSpPr txBox="1"/>
          <p:nvPr>
            <p:ph type="title"/>
          </p:nvPr>
        </p:nvSpPr>
        <p:spPr>
          <a:xfrm>
            <a:off x="713225" y="1196850"/>
            <a:ext cx="2928600" cy="13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1" name="Google Shape;21;p5"/>
          <p:cNvSpPr/>
          <p:nvPr/>
        </p:nvSpPr>
        <p:spPr>
          <a:xfrm>
            <a:off x="-25" y="4934100"/>
            <a:ext cx="9144000" cy="209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2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366150" y="539500"/>
            <a:ext cx="24117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2" type="title"/>
          </p:nvPr>
        </p:nvSpPr>
        <p:spPr>
          <a:xfrm>
            <a:off x="744713" y="1934363"/>
            <a:ext cx="5805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" name="Google Shape;25;p6"/>
          <p:cNvSpPr txBox="1"/>
          <p:nvPr>
            <p:ph idx="1" type="subTitle"/>
          </p:nvPr>
        </p:nvSpPr>
        <p:spPr>
          <a:xfrm>
            <a:off x="1381733" y="2193250"/>
            <a:ext cx="1577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3" type="subTitle"/>
          </p:nvPr>
        </p:nvSpPr>
        <p:spPr>
          <a:xfrm>
            <a:off x="1381767" y="1512600"/>
            <a:ext cx="1577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2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4" type="title"/>
          </p:nvPr>
        </p:nvSpPr>
        <p:spPr>
          <a:xfrm>
            <a:off x="5063217" y="1934363"/>
            <a:ext cx="5805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" name="Google Shape;28;p6"/>
          <p:cNvSpPr txBox="1"/>
          <p:nvPr>
            <p:ph idx="5" type="subTitle"/>
          </p:nvPr>
        </p:nvSpPr>
        <p:spPr>
          <a:xfrm>
            <a:off x="5700230" y="2193250"/>
            <a:ext cx="1577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6" type="subTitle"/>
          </p:nvPr>
        </p:nvSpPr>
        <p:spPr>
          <a:xfrm>
            <a:off x="5700253" y="1512600"/>
            <a:ext cx="1577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2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7" type="title"/>
          </p:nvPr>
        </p:nvSpPr>
        <p:spPr>
          <a:xfrm>
            <a:off x="744733" y="3704000"/>
            <a:ext cx="5805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" name="Google Shape;31;p6"/>
          <p:cNvSpPr txBox="1"/>
          <p:nvPr>
            <p:ph idx="8" type="subTitle"/>
          </p:nvPr>
        </p:nvSpPr>
        <p:spPr>
          <a:xfrm>
            <a:off x="1381740" y="3968075"/>
            <a:ext cx="1577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9" type="subTitle"/>
          </p:nvPr>
        </p:nvSpPr>
        <p:spPr>
          <a:xfrm>
            <a:off x="1381751" y="3287300"/>
            <a:ext cx="1577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2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3" type="title"/>
          </p:nvPr>
        </p:nvSpPr>
        <p:spPr>
          <a:xfrm>
            <a:off x="5063237" y="3714388"/>
            <a:ext cx="5805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3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" name="Google Shape;34;p6"/>
          <p:cNvSpPr txBox="1"/>
          <p:nvPr>
            <p:ph idx="14" type="subTitle"/>
          </p:nvPr>
        </p:nvSpPr>
        <p:spPr>
          <a:xfrm>
            <a:off x="5700237" y="3968075"/>
            <a:ext cx="1577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5" type="subTitle"/>
          </p:nvPr>
        </p:nvSpPr>
        <p:spPr>
          <a:xfrm>
            <a:off x="5700237" y="3287300"/>
            <a:ext cx="1577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2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5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5350675" y="539500"/>
            <a:ext cx="3080400" cy="25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0" name="Google Shape;40;p8"/>
          <p:cNvSpPr/>
          <p:nvPr/>
        </p:nvSpPr>
        <p:spPr>
          <a:xfrm>
            <a:off x="0" y="0"/>
            <a:ext cx="243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1388900" y="1963624"/>
            <a:ext cx="1505400" cy="5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4" name="Google Shape;44;p9"/>
          <p:cNvSpPr txBox="1"/>
          <p:nvPr>
            <p:ph idx="2" type="subTitle"/>
          </p:nvPr>
        </p:nvSpPr>
        <p:spPr>
          <a:xfrm>
            <a:off x="1388900" y="1592825"/>
            <a:ext cx="15054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5" name="Google Shape;45;p9"/>
          <p:cNvSpPr txBox="1"/>
          <p:nvPr>
            <p:ph idx="3" type="subTitle"/>
          </p:nvPr>
        </p:nvSpPr>
        <p:spPr>
          <a:xfrm>
            <a:off x="4192925" y="1963624"/>
            <a:ext cx="1505400" cy="5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6" name="Google Shape;46;p9"/>
          <p:cNvSpPr txBox="1"/>
          <p:nvPr>
            <p:ph idx="4" type="subTitle"/>
          </p:nvPr>
        </p:nvSpPr>
        <p:spPr>
          <a:xfrm>
            <a:off x="4192925" y="1592825"/>
            <a:ext cx="15054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" name="Google Shape;47;p9"/>
          <p:cNvSpPr txBox="1"/>
          <p:nvPr>
            <p:ph idx="5" type="subTitle"/>
          </p:nvPr>
        </p:nvSpPr>
        <p:spPr>
          <a:xfrm>
            <a:off x="6925475" y="1963624"/>
            <a:ext cx="1505400" cy="5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8" name="Google Shape;48;p9"/>
          <p:cNvSpPr txBox="1"/>
          <p:nvPr>
            <p:ph idx="6" type="subTitle"/>
          </p:nvPr>
        </p:nvSpPr>
        <p:spPr>
          <a:xfrm>
            <a:off x="6925475" y="1592825"/>
            <a:ext cx="15054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9" name="Google Shape;49;p9"/>
          <p:cNvSpPr txBox="1"/>
          <p:nvPr>
            <p:ph idx="7" type="subTitle"/>
          </p:nvPr>
        </p:nvSpPr>
        <p:spPr>
          <a:xfrm>
            <a:off x="1388900" y="3767275"/>
            <a:ext cx="1505400" cy="5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0" name="Google Shape;50;p9"/>
          <p:cNvSpPr txBox="1"/>
          <p:nvPr>
            <p:ph idx="8" type="subTitle"/>
          </p:nvPr>
        </p:nvSpPr>
        <p:spPr>
          <a:xfrm>
            <a:off x="1388900" y="3389276"/>
            <a:ext cx="15054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1" name="Google Shape;51;p9"/>
          <p:cNvSpPr txBox="1"/>
          <p:nvPr>
            <p:ph idx="9" type="subTitle"/>
          </p:nvPr>
        </p:nvSpPr>
        <p:spPr>
          <a:xfrm>
            <a:off x="4192925" y="3767275"/>
            <a:ext cx="1505400" cy="5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2" name="Google Shape;52;p9"/>
          <p:cNvSpPr txBox="1"/>
          <p:nvPr>
            <p:ph idx="13" type="subTitle"/>
          </p:nvPr>
        </p:nvSpPr>
        <p:spPr>
          <a:xfrm>
            <a:off x="4192925" y="3389276"/>
            <a:ext cx="15054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3" name="Google Shape;53;p9"/>
          <p:cNvSpPr txBox="1"/>
          <p:nvPr>
            <p:ph idx="14" type="subTitle"/>
          </p:nvPr>
        </p:nvSpPr>
        <p:spPr>
          <a:xfrm>
            <a:off x="6925475" y="3767274"/>
            <a:ext cx="1505400" cy="5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4" name="Google Shape;54;p9"/>
          <p:cNvSpPr txBox="1"/>
          <p:nvPr>
            <p:ph idx="15" type="subTitle"/>
          </p:nvPr>
        </p:nvSpPr>
        <p:spPr>
          <a:xfrm>
            <a:off x="6925475" y="3389275"/>
            <a:ext cx="15054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5" name="Google Shape;55;p9"/>
          <p:cNvSpPr/>
          <p:nvPr/>
        </p:nvSpPr>
        <p:spPr>
          <a:xfrm>
            <a:off x="-25" y="4926300"/>
            <a:ext cx="9144000" cy="21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1170450" y="1960188"/>
            <a:ext cx="3118500" cy="115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10"/>
          <p:cNvSpPr txBox="1"/>
          <p:nvPr>
            <p:ph idx="2" type="title"/>
          </p:nvPr>
        </p:nvSpPr>
        <p:spPr>
          <a:xfrm>
            <a:off x="1170450" y="832334"/>
            <a:ext cx="20676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59" name="Google Shape;59;p10"/>
          <p:cNvSpPr txBox="1"/>
          <p:nvPr>
            <p:ph idx="1" type="subTitle"/>
          </p:nvPr>
        </p:nvSpPr>
        <p:spPr>
          <a:xfrm>
            <a:off x="1170450" y="3531125"/>
            <a:ext cx="29601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10"/>
          <p:cNvSpPr/>
          <p:nvPr/>
        </p:nvSpPr>
        <p:spPr>
          <a:xfrm>
            <a:off x="0" y="0"/>
            <a:ext cx="243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b="0" i="0" sz="3600" u="none" cap="none" strike="noStrike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b="0" i="0" sz="3600" u="none" cap="none" strike="noStrike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b="0" i="0" sz="3600" u="none" cap="none" strike="noStrike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b="0" i="0" sz="3600" u="none" cap="none" strike="noStrike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b="0" i="0" sz="3600" u="none" cap="none" strike="noStrike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b="0" i="0" sz="3600" u="none" cap="none" strike="noStrike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b="0" i="0" sz="3600" u="none" cap="none" strike="noStrike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b="0" i="0" sz="3600" u="none" cap="none" strike="noStrike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urce Code Pro Black"/>
              <a:buNone/>
              <a:defRPr b="0" i="0" sz="3600" u="none" cap="none" strike="noStrike">
                <a:solidFill>
                  <a:schemeClr val="dk1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ctrTitle"/>
          </p:nvPr>
        </p:nvSpPr>
        <p:spPr>
          <a:xfrm>
            <a:off x="348450" y="793250"/>
            <a:ext cx="8447100" cy="19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Image-to-Sentence Generation</a:t>
            </a:r>
            <a:endParaRPr/>
          </a:p>
        </p:txBody>
      </p:sp>
      <p:sp>
        <p:nvSpPr>
          <p:cNvPr id="154" name="Google Shape;154;p27"/>
          <p:cNvSpPr txBox="1"/>
          <p:nvPr>
            <p:ph idx="1" type="subTitle"/>
          </p:nvPr>
        </p:nvSpPr>
        <p:spPr>
          <a:xfrm>
            <a:off x="5520075" y="3741950"/>
            <a:ext cx="2805300" cy="9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Adil Zhiyenbayev</a:t>
            </a:r>
            <a:endParaRPr sz="1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Nurlan Kabdyshev</a:t>
            </a:r>
            <a:endParaRPr sz="1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Rakhat Abdrakhmanov</a:t>
            </a:r>
            <a:endParaRPr sz="1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Zarema Balgabekova</a:t>
            </a:r>
            <a:endParaRPr sz="1500"/>
          </a:p>
        </p:txBody>
      </p:sp>
      <p:sp>
        <p:nvSpPr>
          <p:cNvPr id="155" name="Google Shape;155;p27"/>
          <p:cNvSpPr txBox="1"/>
          <p:nvPr/>
        </p:nvSpPr>
        <p:spPr>
          <a:xfrm>
            <a:off x="6187875" y="3353450"/>
            <a:ext cx="21375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Team</a:t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3034050" y="383750"/>
            <a:ext cx="3075900" cy="7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BLEU</a:t>
            </a:r>
            <a:endParaRPr sz="5000"/>
          </a:p>
        </p:txBody>
      </p:sp>
      <p:pic>
        <p:nvPicPr>
          <p:cNvPr id="275" name="Google Shape;2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725" y="1323925"/>
            <a:ext cx="5019984" cy="94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6425" y="1323925"/>
            <a:ext cx="2866794" cy="94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6"/>
          <p:cNvSpPr txBox="1"/>
          <p:nvPr/>
        </p:nvSpPr>
        <p:spPr>
          <a:xfrm>
            <a:off x="385725" y="2468975"/>
            <a:ext cx="8107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BP is the brevity penalty, penalizing short translations.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 is the maximum order of n-grams considered.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wn is the weighting vector, which is most typically chosen to be equal 1/N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precision is the precision of n-grams, representing the ratio of the number of n-grams in the candidate that appear in at least one reference translation to the total number of n-grams in the candidate.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 is the length of the candidate corpus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 is the effective reference corpus length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7"/>
          <p:cNvSpPr txBox="1"/>
          <p:nvPr>
            <p:ph type="title"/>
          </p:nvPr>
        </p:nvSpPr>
        <p:spPr>
          <a:xfrm>
            <a:off x="221025" y="144275"/>
            <a:ext cx="6007800" cy="7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Results</a:t>
            </a:r>
            <a:endParaRPr sz="3000"/>
          </a:p>
        </p:txBody>
      </p:sp>
      <p:sp>
        <p:nvSpPr>
          <p:cNvPr id="283" name="Google Shape;283;p37"/>
          <p:cNvSpPr txBox="1"/>
          <p:nvPr/>
        </p:nvSpPr>
        <p:spPr>
          <a:xfrm>
            <a:off x="221025" y="1007350"/>
            <a:ext cx="52410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Experiment 1: Pre-trained CNNs for Feature Extraction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4" name="Google Shape;28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363" y="1681825"/>
            <a:ext cx="4531275" cy="220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8"/>
          <p:cNvSpPr txBox="1"/>
          <p:nvPr>
            <p:ph type="title"/>
          </p:nvPr>
        </p:nvSpPr>
        <p:spPr>
          <a:xfrm>
            <a:off x="221025" y="144275"/>
            <a:ext cx="6007800" cy="7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Results</a:t>
            </a:r>
            <a:endParaRPr sz="3000"/>
          </a:p>
        </p:txBody>
      </p:sp>
      <p:sp>
        <p:nvSpPr>
          <p:cNvPr id="290" name="Google Shape;290;p38"/>
          <p:cNvSpPr txBox="1"/>
          <p:nvPr/>
        </p:nvSpPr>
        <p:spPr>
          <a:xfrm>
            <a:off x="221025" y="1007350"/>
            <a:ext cx="52410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Experiment 2: Pre-trained ViTs for Feature Extraction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1" name="Google Shape;29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0125" y="1765325"/>
            <a:ext cx="5123751" cy="196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9"/>
          <p:cNvSpPr txBox="1"/>
          <p:nvPr>
            <p:ph type="title"/>
          </p:nvPr>
        </p:nvSpPr>
        <p:spPr>
          <a:xfrm>
            <a:off x="221025" y="144275"/>
            <a:ext cx="6007800" cy="7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Results</a:t>
            </a:r>
            <a:endParaRPr sz="3000"/>
          </a:p>
        </p:txBody>
      </p:sp>
      <p:sp>
        <p:nvSpPr>
          <p:cNvPr id="297" name="Google Shape;297;p39"/>
          <p:cNvSpPr txBox="1"/>
          <p:nvPr/>
        </p:nvSpPr>
        <p:spPr>
          <a:xfrm>
            <a:off x="221025" y="1007350"/>
            <a:ext cx="61749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Experiment 3: Changing LSTM to GRU in the Baseline Model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8" name="Google Shape;29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575" y="1883625"/>
            <a:ext cx="4781850" cy="206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/>
          <p:nvPr>
            <p:ph type="title"/>
          </p:nvPr>
        </p:nvSpPr>
        <p:spPr>
          <a:xfrm>
            <a:off x="221025" y="144275"/>
            <a:ext cx="6007800" cy="7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Results</a:t>
            </a:r>
            <a:endParaRPr sz="3000"/>
          </a:p>
        </p:txBody>
      </p:sp>
      <p:sp>
        <p:nvSpPr>
          <p:cNvPr id="304" name="Google Shape;304;p40"/>
          <p:cNvSpPr txBox="1"/>
          <p:nvPr/>
        </p:nvSpPr>
        <p:spPr>
          <a:xfrm>
            <a:off x="221025" y="1007350"/>
            <a:ext cx="61749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Experiment 4: Changing Hyperparameters in the Baseline Model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5" name="Google Shape;30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8862" y="1744425"/>
            <a:ext cx="4646275" cy="213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1"/>
          <p:cNvSpPr txBox="1"/>
          <p:nvPr>
            <p:ph type="title"/>
          </p:nvPr>
        </p:nvSpPr>
        <p:spPr>
          <a:xfrm>
            <a:off x="221025" y="144275"/>
            <a:ext cx="6007800" cy="7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Results</a:t>
            </a:r>
            <a:endParaRPr sz="3000"/>
          </a:p>
        </p:txBody>
      </p:sp>
      <p:sp>
        <p:nvSpPr>
          <p:cNvPr id="311" name="Google Shape;311;p41"/>
          <p:cNvSpPr txBox="1"/>
          <p:nvPr/>
        </p:nvSpPr>
        <p:spPr>
          <a:xfrm>
            <a:off x="221025" y="1007350"/>
            <a:ext cx="61749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Experiment 5: Baseline vs. Main Approach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200" y="1883650"/>
            <a:ext cx="4823600" cy="204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>
            <p:ph type="title"/>
          </p:nvPr>
        </p:nvSpPr>
        <p:spPr>
          <a:xfrm>
            <a:off x="221025" y="144275"/>
            <a:ext cx="6007800" cy="7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Summary of Results</a:t>
            </a:r>
            <a:endParaRPr sz="3000"/>
          </a:p>
        </p:txBody>
      </p:sp>
      <p:pic>
        <p:nvPicPr>
          <p:cNvPr id="318" name="Google Shape;31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7525" y="1340525"/>
            <a:ext cx="5108950" cy="288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of Results</a:t>
            </a:r>
            <a:endParaRPr/>
          </a:p>
        </p:txBody>
      </p:sp>
      <p:sp>
        <p:nvSpPr>
          <p:cNvPr id="324" name="Google Shape;324;p43"/>
          <p:cNvSpPr txBox="1"/>
          <p:nvPr>
            <p:ph idx="2" type="body"/>
          </p:nvPr>
        </p:nvSpPr>
        <p:spPr>
          <a:xfrm>
            <a:off x="3082850" y="1919075"/>
            <a:ext cx="5611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VGG16 baseline:</a:t>
            </a:r>
            <a:r>
              <a:rPr lang="en"/>
              <a:t> girl in pink swimsuit is swimming in pool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ViT_B16 baseline: </a:t>
            </a:r>
            <a:r>
              <a:rPr lang="en"/>
              <a:t>girl in watermelon swimsuit plays in water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ViT_B16 main approach: </a:t>
            </a:r>
            <a:r>
              <a:rPr lang="en"/>
              <a:t>girl in pink bathing suit is playing in the water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GT1:</a:t>
            </a:r>
            <a:r>
              <a:rPr lang="en"/>
              <a:t> girl makes an arc of water with her hair in pool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GT2: </a:t>
            </a:r>
            <a:r>
              <a:rPr lang="en"/>
              <a:t>young girl doing back flip in the water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GT3:</a:t>
            </a:r>
            <a:r>
              <a:rPr lang="en"/>
              <a:t> the girl is taking her hair out of the water</a:t>
            </a:r>
            <a:endParaRPr/>
          </a:p>
        </p:txBody>
      </p:sp>
      <p:pic>
        <p:nvPicPr>
          <p:cNvPr id="325" name="Google Shape;32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200" y="2183500"/>
            <a:ext cx="1628875" cy="244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of Results</a:t>
            </a:r>
            <a:endParaRPr/>
          </a:p>
        </p:txBody>
      </p:sp>
      <p:sp>
        <p:nvSpPr>
          <p:cNvPr id="331" name="Google Shape;331;p44"/>
          <p:cNvSpPr txBox="1"/>
          <p:nvPr>
            <p:ph idx="2" type="body"/>
          </p:nvPr>
        </p:nvSpPr>
        <p:spPr>
          <a:xfrm>
            <a:off x="4495800" y="2055050"/>
            <a:ext cx="4198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VGG16 baseline:</a:t>
            </a:r>
            <a:r>
              <a:rPr lang="en"/>
              <a:t> </a:t>
            </a:r>
            <a:r>
              <a:rPr lang="en"/>
              <a:t>two girls are playing in karate 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ViT_B16 baseline: </a:t>
            </a:r>
            <a:r>
              <a:rPr lang="en"/>
              <a:t>two men playing basketball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ViT_B16 main approach: </a:t>
            </a:r>
            <a:r>
              <a:rPr lang="en"/>
              <a:t>two men are playing basketball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525" y="2218875"/>
            <a:ext cx="3529700" cy="238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of Results</a:t>
            </a:r>
            <a:endParaRPr/>
          </a:p>
        </p:txBody>
      </p:sp>
      <p:sp>
        <p:nvSpPr>
          <p:cNvPr id="338" name="Google Shape;338;p45"/>
          <p:cNvSpPr txBox="1"/>
          <p:nvPr>
            <p:ph idx="2" type="body"/>
          </p:nvPr>
        </p:nvSpPr>
        <p:spPr>
          <a:xfrm>
            <a:off x="4495800" y="2055050"/>
            <a:ext cx="4198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VGG16 baseline:</a:t>
            </a:r>
            <a:r>
              <a:rPr lang="en"/>
              <a:t> </a:t>
            </a:r>
            <a:r>
              <a:rPr lang="en"/>
              <a:t>two white and white dogs running through the grass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ViT_B16 baseline: </a:t>
            </a:r>
            <a:r>
              <a:rPr lang="en"/>
              <a:t>two dogs are playing in field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9" name="Google Shape;33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750" y="2320025"/>
            <a:ext cx="3549900" cy="236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 b="10110" l="10519" r="1668" t="3106"/>
          <a:stretch/>
        </p:blipFill>
        <p:spPr>
          <a:xfrm>
            <a:off x="764900" y="1527875"/>
            <a:ext cx="3460975" cy="250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/>
          <p:nvPr/>
        </p:nvSpPr>
        <p:spPr>
          <a:xfrm>
            <a:off x="5430725" y="34317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kier looks at framed pictures </a:t>
            </a:r>
            <a:r>
              <a:rPr lang="en"/>
              <a:t>in the snow</a:t>
            </a:r>
            <a:endParaRPr/>
          </a:p>
        </p:txBody>
      </p:sp>
      <p:cxnSp>
        <p:nvCxnSpPr>
          <p:cNvPr id="163" name="Google Shape;163;p28"/>
          <p:cNvCxnSpPr>
            <a:stCxn id="161" idx="3"/>
            <a:endCxn id="164" idx="1"/>
          </p:cNvCxnSpPr>
          <p:nvPr/>
        </p:nvCxnSpPr>
        <p:spPr>
          <a:xfrm flipH="1" rot="10800000">
            <a:off x="4225875" y="1823350"/>
            <a:ext cx="1409700" cy="957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5" name="Google Shape;165;p28"/>
          <p:cNvGrpSpPr/>
          <p:nvPr/>
        </p:nvGrpSpPr>
        <p:grpSpPr>
          <a:xfrm>
            <a:off x="5635475" y="1516750"/>
            <a:ext cx="2590500" cy="612900"/>
            <a:chOff x="5430725" y="1516750"/>
            <a:chExt cx="2590500" cy="612900"/>
          </a:xfrm>
        </p:grpSpPr>
        <p:sp>
          <p:nvSpPr>
            <p:cNvPr id="164" name="Google Shape;164;p28"/>
            <p:cNvSpPr/>
            <p:nvPr/>
          </p:nvSpPr>
          <p:spPr>
            <a:xfrm>
              <a:off x="5430725" y="1516750"/>
              <a:ext cx="2590500" cy="6129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6" name="Google Shape;166;p28"/>
            <p:cNvSpPr txBox="1"/>
            <p:nvPr/>
          </p:nvSpPr>
          <p:spPr>
            <a:xfrm>
              <a:off x="5576525" y="1603900"/>
              <a:ext cx="2298900" cy="43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Captioning Model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67" name="Google Shape;167;p28"/>
          <p:cNvCxnSpPr>
            <a:stCxn id="164" idx="2"/>
            <a:endCxn id="162" idx="0"/>
          </p:cNvCxnSpPr>
          <p:nvPr/>
        </p:nvCxnSpPr>
        <p:spPr>
          <a:xfrm>
            <a:off x="6930725" y="2129650"/>
            <a:ext cx="0" cy="130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6"/>
          <p:cNvSpPr txBox="1"/>
          <p:nvPr>
            <p:ph type="title"/>
          </p:nvPr>
        </p:nvSpPr>
        <p:spPr>
          <a:xfrm>
            <a:off x="426150" y="1304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Frequency Distribution of Words in Flickr8K</a:t>
            </a:r>
            <a:endParaRPr sz="2400"/>
          </a:p>
        </p:txBody>
      </p:sp>
      <p:pic>
        <p:nvPicPr>
          <p:cNvPr id="345" name="Google Shape;34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95650"/>
            <a:ext cx="8839204" cy="3565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Any Questions?</a:t>
            </a:r>
            <a:endParaRPr sz="3000"/>
          </a:p>
        </p:txBody>
      </p:sp>
      <p:pic>
        <p:nvPicPr>
          <p:cNvPr descr="Black and white upward shot of Golden Gate Bridge" id="351" name="Google Shape;351;p47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29"/>
          <p:cNvGrpSpPr/>
          <p:nvPr/>
        </p:nvGrpSpPr>
        <p:grpSpPr>
          <a:xfrm rot="-1963253">
            <a:off x="7101704" y="3936725"/>
            <a:ext cx="2408525" cy="1152352"/>
            <a:chOff x="732422" y="2990152"/>
            <a:chExt cx="1337773" cy="572103"/>
          </a:xfrm>
        </p:grpSpPr>
        <p:sp>
          <p:nvSpPr>
            <p:cNvPr id="173" name="Google Shape;173;p29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9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9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9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9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9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p29"/>
          <p:cNvSpPr txBox="1"/>
          <p:nvPr>
            <p:ph type="title"/>
          </p:nvPr>
        </p:nvSpPr>
        <p:spPr>
          <a:xfrm>
            <a:off x="886025" y="708975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713250" y="1519200"/>
            <a:ext cx="7717500" cy="21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No accepted framework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Limited Datasets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Hard to Evaluate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Covering the whole picture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Models may not work on different pictures</a:t>
            </a:r>
            <a:endParaRPr sz="2500"/>
          </a:p>
        </p:txBody>
      </p:sp>
      <p:grpSp>
        <p:nvGrpSpPr>
          <p:cNvPr id="181" name="Google Shape;181;p29"/>
          <p:cNvGrpSpPr/>
          <p:nvPr/>
        </p:nvGrpSpPr>
        <p:grpSpPr>
          <a:xfrm>
            <a:off x="4" y="4530589"/>
            <a:ext cx="641114" cy="612914"/>
            <a:chOff x="7990840" y="2435226"/>
            <a:chExt cx="354363" cy="353631"/>
          </a:xfrm>
        </p:grpSpPr>
        <p:sp>
          <p:nvSpPr>
            <p:cNvPr id="182" name="Google Shape;182;p29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9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" name="Google Shape;185;p29"/>
          <p:cNvGrpSpPr/>
          <p:nvPr/>
        </p:nvGrpSpPr>
        <p:grpSpPr>
          <a:xfrm>
            <a:off x="5306042" y="1887111"/>
            <a:ext cx="1013389" cy="733882"/>
            <a:chOff x="6644957" y="2456353"/>
            <a:chExt cx="371395" cy="278905"/>
          </a:xfrm>
        </p:grpSpPr>
        <p:sp>
          <p:nvSpPr>
            <p:cNvPr id="186" name="Google Shape;186;p29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" name="Google Shape;191;p29"/>
          <p:cNvGrpSpPr/>
          <p:nvPr/>
        </p:nvGrpSpPr>
        <p:grpSpPr>
          <a:xfrm rot="4168778">
            <a:off x="-144430" y="-351003"/>
            <a:ext cx="1365999" cy="1515814"/>
            <a:chOff x="4206459" y="1191441"/>
            <a:chExt cx="712556" cy="771814"/>
          </a:xfrm>
        </p:grpSpPr>
        <p:sp>
          <p:nvSpPr>
            <p:cNvPr id="192" name="Google Shape;192;p29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highlight>
                  <a:srgbClr val="374F66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5" name="Google Shape;195;p29"/>
            <p:cNvGrpSpPr/>
            <p:nvPr/>
          </p:nvGrpSpPr>
          <p:grpSpPr>
            <a:xfrm>
              <a:off x="4644280" y="1290523"/>
              <a:ext cx="143716" cy="29462"/>
              <a:chOff x="4644280" y="1290523"/>
              <a:chExt cx="143716" cy="29462"/>
            </a:xfrm>
          </p:grpSpPr>
          <p:sp>
            <p:nvSpPr>
              <p:cNvPr id="196" name="Google Shape;196;p29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29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29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29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0" name="Google Shape;200;p29"/>
            <p:cNvGrpSpPr/>
            <p:nvPr/>
          </p:nvGrpSpPr>
          <p:grpSpPr>
            <a:xfrm>
              <a:off x="4339009" y="1863727"/>
              <a:ext cx="143704" cy="29476"/>
              <a:chOff x="4339009" y="1863727"/>
              <a:chExt cx="143704" cy="29476"/>
            </a:xfrm>
          </p:grpSpPr>
          <p:sp>
            <p:nvSpPr>
              <p:cNvPr id="201" name="Google Shape;201;p29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29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29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29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5" name="Google Shape;205;p29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206" name="Google Shape;206;p29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29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29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29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0" name="Google Shape;210;p29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9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9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9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4" name="Google Shape;214;p29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215" name="Google Shape;215;p29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29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29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29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29"/>
            <p:cNvGrpSpPr/>
            <p:nvPr/>
          </p:nvGrpSpPr>
          <p:grpSpPr>
            <a:xfrm>
              <a:off x="4356567" y="1191441"/>
              <a:ext cx="87980" cy="23402"/>
              <a:chOff x="4356567" y="1191441"/>
              <a:chExt cx="87980" cy="23402"/>
            </a:xfrm>
          </p:grpSpPr>
          <p:sp>
            <p:nvSpPr>
              <p:cNvPr id="220" name="Google Shape;220;p29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29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29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29"/>
            <p:cNvGrpSpPr/>
            <p:nvPr/>
          </p:nvGrpSpPr>
          <p:grpSpPr>
            <a:xfrm>
              <a:off x="4826850" y="1876896"/>
              <a:ext cx="53464" cy="74530"/>
              <a:chOff x="4826850" y="1876896"/>
              <a:chExt cx="53464" cy="74530"/>
            </a:xfrm>
          </p:grpSpPr>
          <p:sp>
            <p:nvSpPr>
              <p:cNvPr id="224" name="Google Shape;224;p29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29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29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/>
          <p:nvPr>
            <p:ph type="title"/>
          </p:nvPr>
        </p:nvSpPr>
        <p:spPr>
          <a:xfrm>
            <a:off x="713250" y="172275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232" name="Google Shape;232;p30"/>
          <p:cNvSpPr txBox="1"/>
          <p:nvPr/>
        </p:nvSpPr>
        <p:spPr>
          <a:xfrm>
            <a:off x="713250" y="43918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girl going into a wooden building</a:t>
            </a:r>
            <a:endParaRPr/>
          </a:p>
        </p:txBody>
      </p:sp>
      <p:pic>
        <p:nvPicPr>
          <p:cNvPr id="233" name="Google Shape;23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9325" y="1387550"/>
            <a:ext cx="2207850" cy="2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0"/>
          <p:cNvSpPr txBox="1"/>
          <p:nvPr/>
        </p:nvSpPr>
        <p:spPr>
          <a:xfrm>
            <a:off x="1174650" y="876950"/>
            <a:ext cx="207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Flickr8k</a:t>
            </a:r>
            <a:endParaRPr b="1"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5" name="Google Shape;23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850" y="1406175"/>
            <a:ext cx="3808900" cy="285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0"/>
          <p:cNvSpPr txBox="1"/>
          <p:nvPr/>
        </p:nvSpPr>
        <p:spPr>
          <a:xfrm>
            <a:off x="4621950" y="4410500"/>
            <a:ext cx="380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several men play cards while around green table</a:t>
            </a:r>
            <a:endParaRPr/>
          </a:p>
        </p:txBody>
      </p:sp>
      <p:sp>
        <p:nvSpPr>
          <p:cNvPr id="237" name="Google Shape;237;p30"/>
          <p:cNvSpPr txBox="1"/>
          <p:nvPr/>
        </p:nvSpPr>
        <p:spPr>
          <a:xfrm>
            <a:off x="5487700" y="895575"/>
            <a:ext cx="207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Flickr30k</a:t>
            </a:r>
            <a:endParaRPr b="1"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works</a:t>
            </a:r>
            <a:endParaRPr/>
          </a:p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CNN based encoders + language models: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activation of a CNN’s last layers is utilized to derive high- level representations, subsequently acting as a conditioning factor for the language model.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 [1], GoogleNet was used to initiate the hidden state of the language model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 [2], AlexNet was used to extract the features form img. And feed the language model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 [3], ResNet101 with FC was used as encoder, leveraging the power of convolutional layers for efficient and effective </a:t>
            </a:r>
            <a:r>
              <a:rPr lang="en"/>
              <a:t>processing</a:t>
            </a:r>
            <a:r>
              <a:rPr lang="en"/>
              <a:t> of image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Limitations: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Overly compressed data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Lack of granularity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[1] O. Vinyals, A. Toshev, S. Bengio, and D. Erhan. Show and tell: A neural image caption generator. In Proceedings of the IEEE conference on computer vision and pattern recognition, pages 3156–3164, 2015.</a:t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[2] Karpathy and L. Fei-Fei. Deep visual-semantic alignments for generating image descriptions. In Proceedings of the IEEE conference on computer vision and pattern recognition, pages 3128–3137, 2015.</a:t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[3] J. Rennie, E. Marcheret, Y. Mroueh, J. Ross, and V. Goel. Self-critical sequence training for image captioning. In Proceedings of the IEEE conference on computer vision and pattern recognition, pages 7008–7024, 2017.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works</a:t>
            </a:r>
            <a:endParaRPr/>
          </a:p>
        </p:txBody>
      </p:sp>
      <p:sp>
        <p:nvSpPr>
          <p:cNvPr id="249" name="Google Shape;249;p32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Initial decoders</a:t>
            </a:r>
            <a:r>
              <a:rPr lang="en"/>
              <a:t> were using </a:t>
            </a:r>
            <a:r>
              <a:rPr b="1" lang="en"/>
              <a:t>RNN-type architectures</a:t>
            </a:r>
            <a:r>
              <a:rPr lang="en"/>
              <a:t>, such as: LSTM and GRU [3].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architectures can demonstrate coherent and contextually relevant descriptions, however they are limited by the vocabulary size of the dataset.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b="1" lang="en"/>
              <a:t>SOTA decoders</a:t>
            </a:r>
            <a:r>
              <a:rPr lang="en"/>
              <a:t> in image captioning models are presented in the form of transformers: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 first fully-attentive language model was shown by Vaswani et al. [4]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was then used as a part of </a:t>
            </a:r>
            <a:r>
              <a:rPr b="1" lang="en"/>
              <a:t>BERT</a:t>
            </a:r>
            <a:r>
              <a:rPr lang="en"/>
              <a:t> model, which is widely used in the NLP field [5]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Moreover, GPT [6] also was developed using the development of Vaswani et al. [4]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BERT-like architectures are widely used for image captioning and are able to eliminate the RNN’s disadvantages as they are trained with large texts [5].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[3] M. Liu, L. Li, H. Hu, W. Guan, and J. Tian. Image caption generation with dual attention mechanism. 57(2):102178.</a:t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[4] A. Vaswani, N. Shazeer, N. Parmar, J. Uszkoreit, L. Jones, A. N. Gomez, Ł. Kaiser, and I. Polosukhin. Attention is all you need. Advances in neural information processing systems, 30, 2017.</a:t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[5] J. D. M.-W. C. Kenton and L. K. Toutanova. Bert: Pre- training of deep bidirectional transformers for language understanding. In Proceedings of naacL-HLT, volume 1, page 2, 2019. </a:t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[6]A. Radford, K. Narasimhan, T. Salimans, I. Sutskever, et al. Improving language understanding by generative pre- training. 2018.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works</a:t>
            </a:r>
            <a:endParaRPr/>
          </a:p>
        </p:txBody>
      </p:sp>
      <p:sp>
        <p:nvSpPr>
          <p:cNvPr id="255" name="Google Shape;255;p33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 Transformer (ViT) was introduced in 2020 in [7].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captioning started to be considered from the perspective of a sequence-to-sequence problem.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Researchers started to develop convolution-free models.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[8], the ViT model was used as the backbone for image encoder while in [9], Swin Transformer was used for this purpose.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Such works are reported to outperform CNN-based methods for image captioning.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[7] A. Dosovitskiy, L. Beyer, A. Kolesnikov, D. Weissenborn, X. Zhai, T. Unterthiner, M. Dehghani, M. Minderer, G. Heigold, S. Gelly, et al. An image is worth 16x16 words: Transformers for image recognition at scale. arXiv preprint arXiv:2010.11929, 2020.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[8] W. Liu, S. Chen, L. Guo, X. Zhu, and J. Liu. Cptr: Full transformer network for image captioning. arXiv preprint arXiv:2101.10804, 2021.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[9] Y. Wang, J. Xu, and Y. Sun. End-to-end transformer based model for image captioning. In Proceedings of the AAAI Conference on Artificial Intelligence, volume 36, pages 2585–2594, 2022.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</a:t>
            </a:r>
            <a:endParaRPr/>
          </a:p>
        </p:txBody>
      </p:sp>
      <p:sp>
        <p:nvSpPr>
          <p:cNvPr id="261" name="Google Shape;261;p34"/>
          <p:cNvSpPr txBox="1"/>
          <p:nvPr>
            <p:ph idx="1" type="body"/>
          </p:nvPr>
        </p:nvSpPr>
        <p:spPr>
          <a:xfrm>
            <a:off x="284100" y="1030525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Input: </a:t>
            </a:r>
            <a:r>
              <a:rPr lang="en">
                <a:solidFill>
                  <a:srgbClr val="000000"/>
                </a:solidFill>
              </a:rPr>
              <a:t>X1 (image feature),X2(in seq.)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Target</a:t>
            </a:r>
            <a:r>
              <a:rPr b="1" lang="en">
                <a:solidFill>
                  <a:srgbClr val="000000"/>
                </a:solidFill>
              </a:rPr>
              <a:t>: </a:t>
            </a:r>
            <a:r>
              <a:rPr lang="en">
                <a:solidFill>
                  <a:srgbClr val="000000"/>
                </a:solidFill>
              </a:rPr>
              <a:t>y (out seq.)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Encoder:</a:t>
            </a:r>
            <a:r>
              <a:rPr lang="en">
                <a:solidFill>
                  <a:srgbClr val="000000"/>
                </a:solidFill>
              </a:rPr>
              <a:t> VGG-16 (Pre-trained ImageNet) to extract image features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Decoder:</a:t>
            </a:r>
            <a:r>
              <a:rPr lang="en">
                <a:solidFill>
                  <a:srgbClr val="000000"/>
                </a:solidFill>
              </a:rPr>
              <a:t> LSTM to decode the next sequence token given the seq.embedding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</a:t>
            </a:r>
            <a:r>
              <a:rPr b="1" lang="en">
                <a:solidFill>
                  <a:srgbClr val="000000"/>
                </a:solidFill>
              </a:rPr>
              <a:t>mage encoder: </a:t>
            </a:r>
            <a:r>
              <a:rPr lang="en">
                <a:solidFill>
                  <a:srgbClr val="000000"/>
                </a:solidFill>
              </a:rPr>
              <a:t>extracted features</a:t>
            </a:r>
            <a:r>
              <a:rPr lang="en">
                <a:solidFill>
                  <a:srgbClr val="000000"/>
                </a:solidFill>
              </a:rPr>
              <a:t>+dropout+dense layer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Decoder:</a:t>
            </a:r>
            <a:endParaRPr b="1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b="1" lang="en">
                <a:solidFill>
                  <a:srgbClr val="000000"/>
                </a:solidFill>
              </a:rPr>
              <a:t>Seq. processing: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</a:rPr>
              <a:t>padded partial</a:t>
            </a:r>
            <a:r>
              <a:rPr lang="en">
                <a:solidFill>
                  <a:srgbClr val="000000"/>
                </a:solidFill>
              </a:rPr>
              <a:t> captions+embedding layer+dropout+lstm+sequential </a:t>
            </a:r>
            <a:r>
              <a:rPr lang="en">
                <a:solidFill>
                  <a:srgbClr val="000000"/>
                </a:solidFill>
              </a:rPr>
              <a:t>dependencies</a:t>
            </a:r>
            <a:endParaRPr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b="1" lang="en">
                <a:solidFill>
                  <a:srgbClr val="000000"/>
                </a:solidFill>
              </a:rPr>
              <a:t>Combined output</a:t>
            </a:r>
            <a:r>
              <a:rPr lang="en">
                <a:solidFill>
                  <a:srgbClr val="000000"/>
                </a:solidFill>
              </a:rPr>
              <a:t>: lstm and encoded img. Combined Features+dense layer+softmax layer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Training: </a:t>
            </a:r>
            <a:r>
              <a:rPr lang="en">
                <a:solidFill>
                  <a:srgbClr val="000000"/>
                </a:solidFill>
              </a:rPr>
              <a:t>20 epochs, Adam opt., batch size of 32, lr. rate 0.001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62" name="Google Shape;26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9300" y="152400"/>
            <a:ext cx="4339731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Approach</a:t>
            </a:r>
            <a:endParaRPr/>
          </a:p>
        </p:txBody>
      </p:sp>
      <p:sp>
        <p:nvSpPr>
          <p:cNvPr id="268" name="Google Shape;268;p35"/>
          <p:cNvSpPr txBox="1"/>
          <p:nvPr>
            <p:ph idx="1" type="body"/>
          </p:nvPr>
        </p:nvSpPr>
        <p:spPr>
          <a:xfrm>
            <a:off x="284100" y="1030525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Input: </a:t>
            </a:r>
            <a:r>
              <a:rPr lang="en">
                <a:solidFill>
                  <a:srgbClr val="000000"/>
                </a:solidFill>
              </a:rPr>
              <a:t>X1 (image feature), X2(in seq.)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Target: </a:t>
            </a:r>
            <a:r>
              <a:rPr lang="en">
                <a:solidFill>
                  <a:srgbClr val="000000"/>
                </a:solidFill>
              </a:rPr>
              <a:t>y (out seq.)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Feature extractor</a:t>
            </a:r>
            <a:r>
              <a:rPr b="1" lang="en">
                <a:solidFill>
                  <a:srgbClr val="000000"/>
                </a:solidFill>
              </a:rPr>
              <a:t>:</a:t>
            </a:r>
            <a:r>
              <a:rPr lang="en">
                <a:solidFill>
                  <a:srgbClr val="000000"/>
                </a:solidFill>
              </a:rPr>
              <a:t> ViT b16 pretrained on ImageNet 2012.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Decoder:</a:t>
            </a:r>
            <a:r>
              <a:rPr lang="en">
                <a:solidFill>
                  <a:srgbClr val="000000"/>
                </a:solidFill>
              </a:rPr>
              <a:t> Bidirectional LSTM + self attention unit.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Encoder</a:t>
            </a:r>
            <a:r>
              <a:rPr b="1" lang="en">
                <a:solidFill>
                  <a:srgbClr val="000000"/>
                </a:solidFill>
              </a:rPr>
              <a:t>: </a:t>
            </a:r>
            <a:r>
              <a:rPr lang="en">
                <a:solidFill>
                  <a:srgbClr val="000000"/>
                </a:solidFill>
              </a:rPr>
              <a:t>extracted features+dropout+dense layer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Concatenation: </a:t>
            </a:r>
            <a:endParaRPr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Concatenate layer of the two feature vectors;</a:t>
            </a:r>
            <a:endParaRPr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Dense layer that passes the concatenation vector;</a:t>
            </a:r>
            <a:endParaRPr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Output dense layer (output size = vocabulary size).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Inference</a:t>
            </a:r>
            <a:r>
              <a:rPr b="1" lang="en">
                <a:solidFill>
                  <a:srgbClr val="000000"/>
                </a:solidFill>
              </a:rPr>
              <a:t>: </a:t>
            </a:r>
            <a:r>
              <a:rPr lang="en">
                <a:solidFill>
                  <a:srgbClr val="000000"/>
                </a:solidFill>
              </a:rPr>
              <a:t>Greedy search within Softmax vector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5263"/>
            <a:ext cx="3371675" cy="501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irtual office meeting by Slidesgo">
  <a:themeElements>
    <a:clrScheme name="Simple Light">
      <a:dk1>
        <a:srgbClr val="313445"/>
      </a:dk1>
      <a:lt1>
        <a:srgbClr val="FFFFFF"/>
      </a:lt1>
      <a:dk2>
        <a:srgbClr val="545E66"/>
      </a:dk2>
      <a:lt2>
        <a:srgbClr val="F0F3F4"/>
      </a:lt2>
      <a:accent1>
        <a:srgbClr val="623A6C"/>
      </a:accent1>
      <a:accent2>
        <a:srgbClr val="545E66"/>
      </a:accent2>
      <a:accent3>
        <a:srgbClr val="879EAF"/>
      </a:accent3>
      <a:accent4>
        <a:srgbClr val="E79C82"/>
      </a:accent4>
      <a:accent5>
        <a:srgbClr val="E06F85"/>
      </a:accent5>
      <a:accent6>
        <a:srgbClr val="B04C7A"/>
      </a:accent6>
      <a:hlink>
        <a:srgbClr val="545E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